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49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5" r:id="rId18"/>
    <p:sldId id="264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301" r:id="rId33"/>
    <p:sldId id="302" r:id="rId34"/>
    <p:sldId id="279" r:id="rId35"/>
    <p:sldId id="280" r:id="rId36"/>
    <p:sldId id="281" r:id="rId37"/>
    <p:sldId id="303" r:id="rId38"/>
    <p:sldId id="282" r:id="rId39"/>
    <p:sldId id="298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/>
    <p:restoredTop sz="78139"/>
  </p:normalViewPr>
  <p:slideViewPr>
    <p:cSldViewPr snapToGrid="0" snapToObjects="1">
      <p:cViewPr>
        <p:scale>
          <a:sx n="129" d="100"/>
          <a:sy n="129" d="100"/>
        </p:scale>
        <p:origin x="-424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F5A68-4B58-FB46-8E51-D6B0248B9F8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6CC2E-38AD-B348-A3FC-DAF7DB2D1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polymorphism gives us,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ability to keep all of our objects in one big collection.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call methods on every single one of our elements 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appropriate method is what actually gets called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CC2E-38AD-B348-A3FC-DAF7DB2D1E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be careful</a:t>
            </a:r>
            <a:r>
              <a:rPr lang="en-US" baseline="0" dirty="0" smtClean="0"/>
              <a:t> when you narrow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CC2E-38AD-B348-A3FC-DAF7DB2D1E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would be really great is if we could just test this.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Say, is this a student?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do the cast.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way we can do this is using an operator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CC2E-38AD-B348-A3FC-DAF7DB2D1E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concept challenge we're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some fun with polymorphism 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binding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CC2E-38AD-B348-A3FC-DAF7DB2D1E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2nin 3. </a:t>
            </a:r>
            <a:r>
              <a:rPr lang="en-US" dirty="0" err="1" smtClean="0"/>
              <a:t>satırı</a:t>
            </a:r>
            <a:r>
              <a:rPr lang="en-US" dirty="0" smtClean="0"/>
              <a:t> static bind</a:t>
            </a:r>
          </a:p>
          <a:p>
            <a:endParaRPr lang="en-US" dirty="0" smtClean="0"/>
          </a:p>
          <a:p>
            <a:r>
              <a:rPr lang="en-US" dirty="0" smtClean="0"/>
              <a:t>Inser</a:t>
            </a:r>
            <a:r>
              <a:rPr lang="en-US" baseline="0" dirty="0" smtClean="0"/>
              <a:t>t keyword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CC2E-38AD-B348-A3FC-DAF7DB2D1E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9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85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2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5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1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8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4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BC1877-A228-B540-86DD-B035AA53E6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136497-97D3-584A-9D0D-EB010ABC411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4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Polymorhısm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Polymorhism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Superclass reference to sub class object</a:t>
            </a:r>
          </a:p>
          <a:p>
            <a:endParaRPr lang="en-US" sz="3200" dirty="0"/>
          </a:p>
          <a:p>
            <a:r>
              <a:rPr lang="en-US" sz="3200" dirty="0" smtClean="0"/>
              <a:t>Person s=new Student(“Cara”, 1234);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38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3" y="2073275"/>
            <a:ext cx="8763000" cy="3568700"/>
          </a:xfrm>
        </p:spPr>
      </p:pic>
    </p:spTree>
    <p:extLst>
      <p:ext uri="{BB962C8B-B14F-4D97-AF65-F5344CB8AC3E}">
        <p14:creationId xmlns:p14="http://schemas.microsoft.com/office/powerpoint/2010/main" val="11769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0" y="1315844"/>
            <a:ext cx="8423692" cy="4170634"/>
          </a:xfrm>
        </p:spPr>
      </p:pic>
    </p:spTree>
    <p:extLst>
      <p:ext uri="{BB962C8B-B14F-4D97-AF65-F5344CB8AC3E}">
        <p14:creationId xmlns:p14="http://schemas.microsoft.com/office/powerpoint/2010/main" val="10297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2" y="1011981"/>
            <a:ext cx="7740443" cy="4715958"/>
          </a:xfrm>
        </p:spPr>
      </p:pic>
    </p:spTree>
    <p:extLst>
      <p:ext uri="{BB962C8B-B14F-4D97-AF65-F5344CB8AC3E}">
        <p14:creationId xmlns:p14="http://schemas.microsoft.com/office/powerpoint/2010/main" val="7897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Time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Compiler only knows reference type,</a:t>
            </a:r>
          </a:p>
          <a:p>
            <a:r>
              <a:rPr lang="en-US" sz="3200" dirty="0" smtClean="0"/>
              <a:t>Can only look in reference type class for method</a:t>
            </a:r>
          </a:p>
          <a:p>
            <a:r>
              <a:rPr lang="en-US" sz="3200" dirty="0" smtClean="0"/>
              <a:t>Outputs a method signature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3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Time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Follow exact runtime type of object to find method.</a:t>
            </a:r>
          </a:p>
          <a:p>
            <a:endParaRPr lang="en-US" sz="2800" dirty="0"/>
          </a:p>
          <a:p>
            <a:r>
              <a:rPr lang="en-US" sz="2800" dirty="0" smtClean="0"/>
              <a:t>Must match compile time method signature to appropriate method in actual object’s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3" y="2073275"/>
            <a:ext cx="8763000" cy="356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63" y="3857625"/>
            <a:ext cx="2463800" cy="149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40481"/>
            <a:ext cx="6540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Step through decisions made at compile time and runtime</a:t>
            </a:r>
          </a:p>
          <a:p>
            <a:endParaRPr lang="en-US" sz="2800" dirty="0"/>
          </a:p>
          <a:p>
            <a:r>
              <a:rPr lang="en-US" sz="2800" dirty="0" smtClean="0"/>
              <a:t>Use casting of objects to aid the compiler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85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7" y="1011980"/>
            <a:ext cx="10009187" cy="4473463"/>
          </a:xfrm>
        </p:spPr>
      </p:pic>
    </p:spTree>
    <p:extLst>
      <p:ext uri="{BB962C8B-B14F-4D97-AF65-F5344CB8AC3E}">
        <p14:creationId xmlns:p14="http://schemas.microsoft.com/office/powerpoint/2010/main" val="6475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Automatic type promotion (like </a:t>
            </a:r>
            <a:r>
              <a:rPr lang="en-US" sz="2800" dirty="0" err="1" smtClean="0">
                <a:latin typeface="+mj-lt"/>
              </a:rPr>
              <a:t>int</a:t>
            </a:r>
            <a:r>
              <a:rPr lang="en-US" sz="2800" dirty="0" smtClean="0"/>
              <a:t> to </a:t>
            </a:r>
            <a:r>
              <a:rPr lang="en-US" sz="2800" dirty="0" smtClean="0">
                <a:latin typeface="+mj-lt"/>
              </a:rPr>
              <a:t>double</a:t>
            </a:r>
            <a:r>
              <a:rPr lang="en-US" sz="2800" dirty="0" smtClean="0"/>
              <a:t>)</a:t>
            </a:r>
          </a:p>
          <a:p>
            <a:pPr lvl="1"/>
            <a:r>
              <a:rPr lang="en-US" sz="2600" dirty="0" smtClean="0"/>
              <a:t>Superclass ref=new Subclass(); (widening)</a:t>
            </a:r>
          </a:p>
          <a:p>
            <a:pPr lvl="1"/>
            <a:endParaRPr lang="en-US" sz="2600" dirty="0"/>
          </a:p>
          <a:p>
            <a:pPr lvl="1"/>
            <a:endParaRPr lang="en-US" sz="2600" dirty="0" smtClean="0"/>
          </a:p>
          <a:p>
            <a:pPr marL="201168" lvl="1" indent="0">
              <a:buNone/>
            </a:pPr>
            <a:r>
              <a:rPr lang="en-US" sz="2600" dirty="0" smtClean="0"/>
              <a:t>Explicit casting (like </a:t>
            </a:r>
            <a:r>
              <a:rPr lang="en-US" sz="2600" dirty="0" smtClean="0">
                <a:latin typeface="+mj-lt"/>
              </a:rPr>
              <a:t>double</a:t>
            </a:r>
            <a:r>
              <a:rPr lang="en-US" sz="2600" dirty="0" smtClean="0"/>
              <a:t> to </a:t>
            </a:r>
            <a:r>
              <a:rPr lang="en-US" sz="2600" dirty="0" err="1" smtClean="0">
                <a:latin typeface="+mj-lt"/>
              </a:rPr>
              <a:t>int</a:t>
            </a:r>
            <a:r>
              <a:rPr lang="en-US" sz="2600" dirty="0" smtClean="0"/>
              <a:t>)</a:t>
            </a:r>
          </a:p>
          <a:p>
            <a:pPr marL="201168" lvl="1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Subclass ref=(Subclass) </a:t>
            </a:r>
            <a:r>
              <a:rPr lang="en-US" sz="2600" dirty="0" err="1" smtClean="0"/>
              <a:t>superRef</a:t>
            </a:r>
            <a:r>
              <a:rPr lang="en-US" sz="2600" dirty="0" smtClean="0"/>
              <a:t>;  (narrowing)</a:t>
            </a:r>
          </a:p>
          <a:p>
            <a:pPr marL="201168" lvl="1" indent="0">
              <a:buNone/>
            </a:pPr>
            <a:endParaRPr lang="en-US" sz="2600" dirty="0" smtClean="0"/>
          </a:p>
          <a:p>
            <a:pPr marL="201168" lvl="1" indent="0">
              <a:buNone/>
            </a:pPr>
            <a:endParaRPr lang="en-US" sz="2600" dirty="0"/>
          </a:p>
          <a:p>
            <a:pPr marL="201168" lvl="1" indent="0">
              <a:buNone/>
            </a:pPr>
            <a:endParaRPr lang="en-US" sz="2600" dirty="0" smtClean="0"/>
          </a:p>
          <a:p>
            <a:pPr marL="201168" lvl="1" indent="0">
              <a:buNone/>
            </a:pP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078586" y="4594303"/>
            <a:ext cx="4835169" cy="107721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Be careful! Compiler trusts 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63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424" y="0"/>
            <a:ext cx="10058400" cy="1450757"/>
          </a:xfrm>
        </p:spPr>
        <p:txBody>
          <a:bodyPr/>
          <a:lstStyle/>
          <a:p>
            <a:r>
              <a:rPr lang="en-US" dirty="0" err="1" smtClean="0"/>
              <a:t>Polymorhism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4" y="1450757"/>
            <a:ext cx="8343123" cy="4309328"/>
          </a:xfrm>
        </p:spPr>
      </p:pic>
    </p:spTree>
    <p:extLst>
      <p:ext uri="{BB962C8B-B14F-4D97-AF65-F5344CB8AC3E}">
        <p14:creationId xmlns:p14="http://schemas.microsoft.com/office/powerpoint/2010/main" val="15620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7" y="639447"/>
            <a:ext cx="10728205" cy="3898687"/>
          </a:xfrm>
        </p:spPr>
      </p:pic>
    </p:spTree>
    <p:extLst>
      <p:ext uri="{BB962C8B-B14F-4D97-AF65-F5344CB8AC3E}">
        <p14:creationId xmlns:p14="http://schemas.microsoft.com/office/powerpoint/2010/main" val="11027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0" y="286603"/>
            <a:ext cx="10880119" cy="3904615"/>
          </a:xfrm>
        </p:spPr>
      </p:pic>
      <p:sp>
        <p:nvSpPr>
          <p:cNvPr id="5" name="TextBox 4"/>
          <p:cNvSpPr txBox="1"/>
          <p:nvPr/>
        </p:nvSpPr>
        <p:spPr>
          <a:xfrm>
            <a:off x="958426" y="4707466"/>
            <a:ext cx="9299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about this?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580" y="1877592"/>
            <a:ext cx="5880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Type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 smtClean="0">
                <a:latin typeface="+mj-lt"/>
              </a:rPr>
              <a:t>Instanceof</a:t>
            </a:r>
            <a:endParaRPr lang="en-US" sz="4000" dirty="0">
              <a:latin typeface="+mj-lt"/>
            </a:endParaRPr>
          </a:p>
          <a:p>
            <a:pPr lvl="1"/>
            <a:r>
              <a:rPr lang="en-US" sz="3800" dirty="0" smtClean="0"/>
              <a:t>Provides runtime check of </a:t>
            </a:r>
            <a:r>
              <a:rPr lang="en-US" sz="3800" b="1" dirty="0" smtClean="0"/>
              <a:t>is-a</a:t>
            </a:r>
            <a:r>
              <a:rPr lang="en-US" sz="3800" dirty="0" smtClean="0"/>
              <a:t> </a:t>
            </a:r>
            <a:r>
              <a:rPr lang="en-US" sz="3800" dirty="0" err="1" smtClean="0"/>
              <a:t>realtionship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352800"/>
            <a:ext cx="6263593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Polymorhism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41600"/>
            <a:ext cx="10058400" cy="402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Compiler Time Decisions</a:t>
            </a:r>
          </a:p>
          <a:p>
            <a:endParaRPr lang="en-US" sz="3200" dirty="0"/>
          </a:p>
          <a:p>
            <a:r>
              <a:rPr lang="en-US" sz="3200" dirty="0" smtClean="0"/>
              <a:t>Runtime Decisions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239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-440267"/>
            <a:ext cx="10058400" cy="1450757"/>
          </a:xfrm>
        </p:spPr>
        <p:txBody>
          <a:bodyPr/>
          <a:lstStyle/>
          <a:p>
            <a:r>
              <a:rPr lang="en-US" dirty="0" err="1" smtClean="0"/>
              <a:t>Polymorhism</a:t>
            </a:r>
            <a:r>
              <a:rPr lang="en-US" dirty="0" smtClean="0"/>
              <a:t> Challenge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281424"/>
            <a:ext cx="8521170" cy="5057453"/>
          </a:xfrm>
        </p:spPr>
      </p:pic>
    </p:spTree>
    <p:extLst>
      <p:ext uri="{BB962C8B-B14F-4D97-AF65-F5344CB8AC3E}">
        <p14:creationId xmlns:p14="http://schemas.microsoft.com/office/powerpoint/2010/main" val="93018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Challenge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1730"/>
            <a:ext cx="2554848" cy="4022725"/>
          </a:xfrm>
        </p:spPr>
      </p:pic>
    </p:spTree>
    <p:extLst>
      <p:ext uri="{BB962C8B-B14F-4D97-AF65-F5344CB8AC3E}">
        <p14:creationId xmlns:p14="http://schemas.microsoft.com/office/powerpoint/2010/main" val="6506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458464"/>
            <a:ext cx="10058400" cy="1450757"/>
          </a:xfrm>
        </p:spPr>
        <p:txBody>
          <a:bodyPr/>
          <a:lstStyle/>
          <a:p>
            <a:r>
              <a:rPr lang="en-US" dirty="0" smtClean="0"/>
              <a:t>Polymorphism Challenge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52575"/>
            <a:ext cx="4597400" cy="21717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3348981"/>
            <a:ext cx="52705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1393825"/>
            <a:ext cx="56769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60" y="2880149"/>
            <a:ext cx="5232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classes and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Use the keyword Abstract</a:t>
            </a:r>
          </a:p>
          <a:p>
            <a:endParaRPr lang="en-US" sz="2800" dirty="0"/>
          </a:p>
          <a:p>
            <a:r>
              <a:rPr lang="en-US" sz="2800" dirty="0" smtClean="0"/>
              <a:t>Compare “inheritance of implementation” and “Inheritance of interface”</a:t>
            </a:r>
          </a:p>
          <a:p>
            <a:endParaRPr lang="en-US" sz="2800" dirty="0"/>
          </a:p>
          <a:p>
            <a:r>
              <a:rPr lang="en-US" sz="2800" dirty="0" smtClean="0"/>
              <a:t>Decide between Abstract classes and Interfaces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Person- Campus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z="2800" dirty="0" smtClean="0"/>
              <a:t>Add method “</a:t>
            </a:r>
            <a:r>
              <a:rPr lang="en-US" sz="2800" dirty="0" err="1" smtClean="0"/>
              <a:t>monthlyStatement</a:t>
            </a:r>
            <a:r>
              <a:rPr lang="en-US" sz="2800" dirty="0" smtClean="0"/>
              <a:t>”</a:t>
            </a:r>
          </a:p>
          <a:p>
            <a:pPr marL="0" indent="0">
              <a:buNone/>
            </a:pPr>
            <a:r>
              <a:rPr lang="en-US" sz="2800" dirty="0" smtClean="0"/>
              <a:t>“Person” objects no longer make sense</a:t>
            </a:r>
          </a:p>
          <a:p>
            <a:pPr marL="0" indent="0">
              <a:buNone/>
            </a:pPr>
            <a:r>
              <a:rPr lang="en-US" sz="2800" dirty="0" smtClean="0"/>
              <a:t>How do we?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Force subclasses to have this method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Stop having actual Person objects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Keep having Person references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Retain common Person code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527851" y="2466753"/>
            <a:ext cx="362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Abstract Classes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Can make any class abstract with keyword:</a:t>
            </a:r>
          </a:p>
          <a:p>
            <a:r>
              <a:rPr lang="en-US" sz="2800" dirty="0" smtClean="0"/>
              <a:t>public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abstract</a:t>
            </a:r>
            <a:r>
              <a:rPr lang="en-US" sz="2800" dirty="0" smtClean="0"/>
              <a:t> class Person{</a:t>
            </a:r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Class must be abstract if any methods are:</a:t>
            </a:r>
          </a:p>
          <a:p>
            <a:pPr marL="0" indent="0">
              <a:buNone/>
            </a:pPr>
            <a:r>
              <a:rPr lang="en-US" sz="2800" dirty="0"/>
              <a:t>public </a:t>
            </a:r>
            <a:r>
              <a:rPr lang="en-US" sz="2800" dirty="0">
                <a:solidFill>
                  <a:srgbClr val="00B050"/>
                </a:solidFill>
              </a:rPr>
              <a:t>abstract</a:t>
            </a:r>
            <a:r>
              <a:rPr lang="en-US" sz="2800" dirty="0"/>
              <a:t> class </a:t>
            </a:r>
            <a:r>
              <a:rPr lang="en-US" sz="2800" dirty="0" smtClean="0"/>
              <a:t>void </a:t>
            </a:r>
            <a:r>
              <a:rPr lang="en-US" sz="2800" dirty="0" err="1" smtClean="0"/>
              <a:t>monthlyStatement</a:t>
            </a:r>
            <a:r>
              <a:rPr lang="en-US" sz="2800" dirty="0" smtClean="0"/>
              <a:t>()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lvl="7"/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147236" y="2903307"/>
            <a:ext cx="4593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Cannot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 objects of this type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19" y="483822"/>
            <a:ext cx="4651614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67" y="3803295"/>
            <a:ext cx="17399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1" y="329544"/>
            <a:ext cx="20193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18" y="483822"/>
            <a:ext cx="27559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020" y="3705786"/>
            <a:ext cx="2946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vs.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Abstract classes offer inheritance of both!</a:t>
            </a:r>
          </a:p>
          <a:p>
            <a:endParaRPr lang="en-US" sz="3200" dirty="0"/>
          </a:p>
          <a:p>
            <a:r>
              <a:rPr lang="en-US" sz="3200" b="1" dirty="0" smtClean="0"/>
              <a:t>Implementation: </a:t>
            </a:r>
            <a:r>
              <a:rPr lang="en-US" sz="3200" dirty="0" smtClean="0"/>
              <a:t>instance variables and methods which define common </a:t>
            </a:r>
            <a:r>
              <a:rPr lang="en-US" sz="3200" dirty="0" err="1" smtClean="0"/>
              <a:t>behaviour</a:t>
            </a:r>
            <a:endParaRPr lang="en-US" sz="3200" dirty="0" smtClean="0"/>
          </a:p>
          <a:p>
            <a:endParaRPr lang="en-US" sz="3200" b="1" dirty="0"/>
          </a:p>
          <a:p>
            <a:r>
              <a:rPr lang="en-US" sz="3200" b="1" dirty="0" smtClean="0"/>
              <a:t>Interface: </a:t>
            </a:r>
            <a:r>
              <a:rPr lang="en-US" sz="3200" dirty="0" smtClean="0"/>
              <a:t>method signatures which define required </a:t>
            </a:r>
            <a:r>
              <a:rPr lang="en-US" sz="3200" dirty="0" err="1" smtClean="0"/>
              <a:t>behaviours</a:t>
            </a:r>
            <a:r>
              <a:rPr lang="en-US" sz="3200" dirty="0" smtClean="0"/>
              <a:t>. You get to inherit both implementation and interface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538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Person- Campus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z="2800" dirty="0" smtClean="0"/>
              <a:t>Add method “</a:t>
            </a:r>
            <a:r>
              <a:rPr lang="en-US" sz="2800" dirty="0" err="1" smtClean="0"/>
              <a:t>monthlyStatement</a:t>
            </a:r>
            <a:r>
              <a:rPr lang="en-US" sz="2800" dirty="0" smtClean="0"/>
              <a:t>”</a:t>
            </a:r>
          </a:p>
          <a:p>
            <a:pPr marL="0" indent="0">
              <a:buNone/>
            </a:pPr>
            <a:r>
              <a:rPr lang="en-US" sz="2800" dirty="0" smtClean="0"/>
              <a:t>“Person” objects no longer make sense</a:t>
            </a:r>
          </a:p>
          <a:p>
            <a:pPr marL="0" indent="0">
              <a:buNone/>
            </a:pPr>
            <a:r>
              <a:rPr lang="en-US" sz="2800" dirty="0" smtClean="0"/>
              <a:t>How do we?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Force subclasses to have this method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Stop having actual Person objects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Keep having Person references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Retain common Person code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7851" y="2466753"/>
            <a:ext cx="362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Abstract Classes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31088" y="5571460"/>
            <a:ext cx="4316819" cy="212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28260" y="5696897"/>
            <a:ext cx="533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Then use an Interface!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940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5" y="2785730"/>
            <a:ext cx="1587459" cy="19948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56" y="2534089"/>
            <a:ext cx="2686476" cy="2466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9" y="2534089"/>
            <a:ext cx="1713614" cy="2017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68" y="2785730"/>
            <a:ext cx="1929792" cy="1895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04" y="2556180"/>
            <a:ext cx="1892596" cy="24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52" y="1552353"/>
            <a:ext cx="9005514" cy="3425235"/>
          </a:xfrm>
        </p:spPr>
      </p:pic>
    </p:spTree>
    <p:extLst>
      <p:ext uri="{BB962C8B-B14F-4D97-AF65-F5344CB8AC3E}">
        <p14:creationId xmlns:p14="http://schemas.microsoft.com/office/powerpoint/2010/main" val="15921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Interfaces only define required methods</a:t>
            </a:r>
          </a:p>
          <a:p>
            <a:endParaRPr lang="en-US" sz="3200" dirty="0"/>
          </a:p>
          <a:p>
            <a:r>
              <a:rPr lang="en-US" sz="3200" dirty="0" smtClean="0"/>
              <a:t>Classes can inherit from multiple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11981"/>
            <a:ext cx="8051800" cy="3594100"/>
          </a:xfrm>
        </p:spPr>
      </p:pic>
    </p:spTree>
    <p:extLst>
      <p:ext uri="{BB962C8B-B14F-4D97-AF65-F5344CB8AC3E}">
        <p14:creationId xmlns:p14="http://schemas.microsoft.com/office/powerpoint/2010/main" val="16807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4" y="478391"/>
            <a:ext cx="9080500" cy="3568700"/>
          </a:xfrm>
        </p:spPr>
      </p:pic>
    </p:spTree>
    <p:extLst>
      <p:ext uri="{BB962C8B-B14F-4D97-AF65-F5344CB8AC3E}">
        <p14:creationId xmlns:p14="http://schemas.microsoft.com/office/powerpoint/2010/main" val="2119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4924"/>
            <a:ext cx="7747000" cy="3340100"/>
          </a:xfrm>
        </p:spPr>
      </p:pic>
    </p:spTree>
    <p:extLst>
      <p:ext uri="{BB962C8B-B14F-4D97-AF65-F5344CB8AC3E}">
        <p14:creationId xmlns:p14="http://schemas.microsoft.com/office/powerpoint/2010/main" val="2784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 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If you just want to define a required method:</a:t>
            </a:r>
          </a:p>
          <a:p>
            <a:pPr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Interface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sz="2800" dirty="0" smtClean="0"/>
              <a:t>If you want to define potentially required methods AND common 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Abstract Classes</a:t>
            </a:r>
          </a:p>
          <a:p>
            <a:pPr marL="201168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6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03" y="4081482"/>
            <a:ext cx="2427841" cy="2516773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26" y="611412"/>
            <a:ext cx="4651614" cy="4022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40" y="3845965"/>
            <a:ext cx="2896206" cy="2545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54" y="1446136"/>
            <a:ext cx="3459713" cy="2193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90" y="992335"/>
            <a:ext cx="2680031" cy="26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7710" y="1522571"/>
            <a:ext cx="5465137" cy="493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04704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E3D49"/>
                </a:solidFill>
                <a:effectLst/>
                <a:latin typeface="Arial" charset="0"/>
                <a:ea typeface="inherit" charset="0"/>
              </a:rPr>
              <a:t>The Chess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We've seen how Inheritance allows you to extend classes and add more functionality to them.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Sometimes you not only want to extend the functionality of a class, but also modify it slightly in the child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example, say you're building a Java chess game.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44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s://d17h27t6h515a5.cloudfront.net/topher/2017/May/5907d36d_screen-shot-2017-05-02-at-10.31.05-am/screen-shot-2017-05-02-at-10.31.0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93" y="1522571"/>
            <a:ext cx="4486940" cy="44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3" y="1886761"/>
            <a:ext cx="8939855" cy="4412375"/>
          </a:xfrm>
        </p:spPr>
      </p:pic>
    </p:spTree>
    <p:extLst>
      <p:ext uri="{BB962C8B-B14F-4D97-AF65-F5344CB8AC3E}">
        <p14:creationId xmlns:p14="http://schemas.microsoft.com/office/powerpoint/2010/main" val="13990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" y="1737360"/>
            <a:ext cx="7749105" cy="3463376"/>
          </a:xfrm>
        </p:spPr>
      </p:pic>
    </p:spTree>
    <p:extLst>
      <p:ext uri="{BB962C8B-B14F-4D97-AF65-F5344CB8AC3E}">
        <p14:creationId xmlns:p14="http://schemas.microsoft.com/office/powerpoint/2010/main" val="130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3299"/>
            <a:ext cx="8115300" cy="355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70" y="2058359"/>
            <a:ext cx="3441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7685391" cy="4022725"/>
          </a:xfrm>
        </p:spPr>
      </p:pic>
    </p:spTree>
    <p:extLst>
      <p:ext uri="{BB962C8B-B14F-4D97-AF65-F5344CB8AC3E}">
        <p14:creationId xmlns:p14="http://schemas.microsoft.com/office/powerpoint/2010/main" val="4902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5803900" cy="3162300"/>
          </a:xfrm>
        </p:spPr>
      </p:pic>
    </p:spTree>
    <p:extLst>
      <p:ext uri="{BB962C8B-B14F-4D97-AF65-F5344CB8AC3E}">
        <p14:creationId xmlns:p14="http://schemas.microsoft.com/office/powerpoint/2010/main" val="20827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9436100" cy="3721100"/>
          </a:xfrm>
        </p:spPr>
      </p:pic>
    </p:spTree>
    <p:extLst>
      <p:ext uri="{BB962C8B-B14F-4D97-AF65-F5344CB8AC3E}">
        <p14:creationId xmlns:p14="http://schemas.microsoft.com/office/powerpoint/2010/main" val="14519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0" y="1737360"/>
            <a:ext cx="9813954" cy="4022725"/>
          </a:xfrm>
        </p:spPr>
      </p:pic>
    </p:spTree>
    <p:extLst>
      <p:ext uri="{BB962C8B-B14F-4D97-AF65-F5344CB8AC3E}">
        <p14:creationId xmlns:p14="http://schemas.microsoft.com/office/powerpoint/2010/main" val="5546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9" y="1011981"/>
            <a:ext cx="10422241" cy="4614346"/>
          </a:xfrm>
        </p:spPr>
      </p:pic>
    </p:spTree>
    <p:extLst>
      <p:ext uri="{BB962C8B-B14F-4D97-AF65-F5344CB8AC3E}">
        <p14:creationId xmlns:p14="http://schemas.microsoft.com/office/powerpoint/2010/main" val="14522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&amp; Items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5335"/>
            <a:ext cx="8460230" cy="3932791"/>
          </a:xfrm>
        </p:spPr>
      </p:pic>
    </p:spTree>
    <p:extLst>
      <p:ext uri="{BB962C8B-B14F-4D97-AF65-F5344CB8AC3E}">
        <p14:creationId xmlns:p14="http://schemas.microsoft.com/office/powerpoint/2010/main" val="15507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2" y="671739"/>
            <a:ext cx="11455569" cy="4687070"/>
          </a:xfrm>
        </p:spPr>
      </p:pic>
    </p:spTree>
    <p:extLst>
      <p:ext uri="{BB962C8B-B14F-4D97-AF65-F5344CB8AC3E}">
        <p14:creationId xmlns:p14="http://schemas.microsoft.com/office/powerpoint/2010/main" val="15305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&amp; Items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7" y="2058655"/>
            <a:ext cx="9220200" cy="3683000"/>
          </a:xfrm>
        </p:spPr>
      </p:pic>
    </p:spTree>
    <p:extLst>
      <p:ext uri="{BB962C8B-B14F-4D97-AF65-F5344CB8AC3E}">
        <p14:creationId xmlns:p14="http://schemas.microsoft.com/office/powerpoint/2010/main" val="20119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&amp; Items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3090"/>
            <a:ext cx="9677400" cy="3911600"/>
          </a:xfrm>
        </p:spPr>
      </p:pic>
    </p:spTree>
    <p:extLst>
      <p:ext uri="{BB962C8B-B14F-4D97-AF65-F5344CB8AC3E}">
        <p14:creationId xmlns:p14="http://schemas.microsoft.com/office/powerpoint/2010/main" val="2226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2745</TotalTime>
  <Words>491</Words>
  <Application>Microsoft Macintosh PowerPoint</Application>
  <PresentationFormat>Widescreen</PresentationFormat>
  <Paragraphs>118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inherit</vt:lpstr>
      <vt:lpstr>Arial</vt:lpstr>
      <vt:lpstr>Retrospect</vt:lpstr>
      <vt:lpstr>PowerPoint Presentation</vt:lpstr>
      <vt:lpstr>Polymorhism</vt:lpstr>
      <vt:lpstr>PowerPoint Presentation</vt:lpstr>
      <vt:lpstr>PowerPoint Presentation</vt:lpstr>
      <vt:lpstr>PowerPoint Presentation</vt:lpstr>
      <vt:lpstr>Bag &amp; Items Example</vt:lpstr>
      <vt:lpstr>PowerPoint Presentation</vt:lpstr>
      <vt:lpstr>Bag &amp; Items Example</vt:lpstr>
      <vt:lpstr>Bag &amp; Items Example</vt:lpstr>
      <vt:lpstr>Polymorhism</vt:lpstr>
      <vt:lpstr>PowerPoint Presentation</vt:lpstr>
      <vt:lpstr>PowerPoint Presentation</vt:lpstr>
      <vt:lpstr>PowerPoint Presentation</vt:lpstr>
      <vt:lpstr>Compile Time Rules</vt:lpstr>
      <vt:lpstr>Run Time Rules</vt:lpstr>
      <vt:lpstr>PowerPoint Presentation</vt:lpstr>
      <vt:lpstr>Casting</vt:lpstr>
      <vt:lpstr>PowerPoint Presentation</vt:lpstr>
      <vt:lpstr>Casting</vt:lpstr>
      <vt:lpstr>PowerPoint Presentation</vt:lpstr>
      <vt:lpstr>PowerPoint Presentation</vt:lpstr>
      <vt:lpstr>Runtime Type Check</vt:lpstr>
      <vt:lpstr>Polymorhism</vt:lpstr>
      <vt:lpstr>Polymorhism Challenge 1</vt:lpstr>
      <vt:lpstr>Polymorphism Challenge 2</vt:lpstr>
      <vt:lpstr>Polymorphism Challenge 2</vt:lpstr>
      <vt:lpstr>Abstract classes and Interfaces</vt:lpstr>
      <vt:lpstr>Person- Campus Accounts</vt:lpstr>
      <vt:lpstr>Abstract</vt:lpstr>
      <vt:lpstr>Implementation vs. Interface</vt:lpstr>
      <vt:lpstr>Person- Campus Accounts</vt:lpstr>
      <vt:lpstr>Interfaces</vt:lpstr>
      <vt:lpstr>Interfaces</vt:lpstr>
      <vt:lpstr>Interfaces</vt:lpstr>
      <vt:lpstr>PowerPoint Presentation</vt:lpstr>
      <vt:lpstr>PowerPoint Presentation</vt:lpstr>
      <vt:lpstr>Interfaces Summary</vt:lpstr>
      <vt:lpstr>Abstract class or Interface</vt:lpstr>
      <vt:lpstr>Polymorphism Examples</vt:lpstr>
      <vt:lpstr>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elif acar</dc:creator>
  <cp:lastModifiedBy>elif acar</cp:lastModifiedBy>
  <cp:revision>65</cp:revision>
  <dcterms:created xsi:type="dcterms:W3CDTF">2017-10-22T19:10:39Z</dcterms:created>
  <dcterms:modified xsi:type="dcterms:W3CDTF">2018-04-20T10:48:17Z</dcterms:modified>
</cp:coreProperties>
</file>